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B2BCB-84D7-47F4-8A6C-33F4E06ADCF7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82D4-16E9-48F9-9DCE-C1ACAC71C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71398" y="1628800"/>
            <a:ext cx="455845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 </a:t>
            </a:r>
            <a:r>
              <a:rPr lang="ru-RU" sz="2500" b="1" dirty="0" smtClean="0"/>
              <a:t>Тема</a:t>
            </a:r>
            <a:r>
              <a:rPr lang="ru-RU" sz="2500" dirty="0" smtClean="0"/>
              <a:t>: </a:t>
            </a:r>
            <a:r>
              <a:rPr lang="ru-RU" sz="2500" dirty="0"/>
              <a:t>Обучение, инструктаж и проверка знаний по охране труда.</a:t>
            </a:r>
            <a:endParaRPr lang="en-US" sz="25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763688" y="271963"/>
            <a:ext cx="57798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0" dirty="0" smtClean="0"/>
              <a:t>Презентация</a:t>
            </a:r>
            <a:endParaRPr lang="ru-RU" sz="7000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4653136"/>
            <a:ext cx="2500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Подготовил:</a:t>
            </a:r>
            <a:endParaRPr lang="en-US" sz="2500" dirty="0" smtClean="0"/>
          </a:p>
          <a:p>
            <a:r>
              <a:rPr lang="ru-RU" sz="2500" dirty="0" smtClean="0"/>
              <a:t>Мочалов Д.А.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5008" y="404664"/>
            <a:ext cx="8774261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700" b="1" dirty="0" smtClean="0"/>
              <a:t>Обучение руководителей и специалистов</a:t>
            </a:r>
            <a:endParaRPr lang="ru-RU" sz="3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85860"/>
            <a:ext cx="87212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Руководители и специалисты, занимающие </a:t>
            </a:r>
            <a:r>
              <a:rPr lang="ru-RU" sz="2000" dirty="0" smtClean="0"/>
              <a:t>определённые </a:t>
            </a:r>
            <a:r>
              <a:rPr lang="ru-RU" sz="2000" dirty="0"/>
              <a:t>должности, проходят обучение по охране труда также в течение месяца после </a:t>
            </a:r>
            <a:r>
              <a:rPr lang="ru-RU" sz="2000" dirty="0" smtClean="0"/>
              <a:t>приёма </a:t>
            </a:r>
            <a:r>
              <a:rPr lang="ru-RU" sz="2000" dirty="0"/>
              <a:t>на работу, а впоследствии – не реже, чем раз в три года. Они могут быть допущены к должности только после ознакомления </a:t>
            </a:r>
            <a:r>
              <a:rPr lang="ru-RU" sz="2000" dirty="0" smtClean="0"/>
              <a:t>работодателем </a:t>
            </a:r>
            <a:r>
              <a:rPr lang="ru-RU" sz="2000" dirty="0"/>
              <a:t>с должностными обязанностями, в том числе по охране труда, с действующими в организации локальными нормативными актами, регламентирующими порядок организации работ по охране труда, условиями труда на вверенных им </a:t>
            </a:r>
            <a:r>
              <a:rPr lang="ru-RU" sz="2000" dirty="0" smtClean="0"/>
              <a:t>объектах.</a:t>
            </a:r>
            <a:br>
              <a:rPr lang="ru-RU" sz="2000" dirty="0" smtClean="0"/>
            </a:br>
            <a:r>
              <a:rPr lang="ru-RU" sz="2000" dirty="0" smtClean="0"/>
              <a:t>   Обязательное </a:t>
            </a:r>
            <a:r>
              <a:rPr lang="ru-RU" sz="2000" dirty="0"/>
              <a:t>обучение по охране труда проходят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dirty="0"/>
              <a:t>– руководители организаций и их заместители, курирующие вопросы охраны труда;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– заместители главных инженеров по охране труда;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– работодатели – физические лица, иные лица, занимающиеся предпринимательской деятельностью;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– руководители, специалисты, инженерно-технические работники, осуществляющие организацию, руководство и проведение работ на рабочих местах и в производственных подразделениях, а также контроль и технический надзор за проведением </a:t>
            </a:r>
            <a:r>
              <a:rPr lang="ru-RU" dirty="0" smtClean="0"/>
              <a:t>работ</a:t>
            </a:r>
            <a:r>
              <a:rPr lang="ru-RU" dirty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1221" y="404664"/>
            <a:ext cx="9235221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700" b="1" dirty="0" smtClean="0"/>
              <a:t>Проверка знаний требований охраны труда</a:t>
            </a:r>
            <a:endParaRPr lang="ru-RU" sz="3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8531" y="1412776"/>
            <a:ext cx="89289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Результаты </a:t>
            </a:r>
            <a:r>
              <a:rPr lang="ru-RU" sz="2000" dirty="0" smtClean="0"/>
              <a:t>проведённого </a:t>
            </a:r>
            <a:r>
              <a:rPr lang="ru-RU" sz="2000" dirty="0"/>
              <a:t>обучения по охране труда должны проверяться </a:t>
            </a:r>
            <a:r>
              <a:rPr lang="ru-RU" sz="2000" dirty="0" smtClean="0"/>
              <a:t>работодателем. </a:t>
            </a:r>
            <a:r>
              <a:rPr lang="ru-RU" sz="2000" dirty="0"/>
              <a:t>В отношении рабочих такую проверку проводят непосредственные руководители работ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  Внеочередная </a:t>
            </a:r>
            <a:r>
              <a:rPr lang="ru-RU" sz="2000" dirty="0"/>
              <a:t>проверка знаний требований охраны труда работников организаций проводится в следующих случаях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/>
              <a:t>– при введении новых законодательных и иных нормативных правовых актов, содержащих требования охраны труда, или внесении изменений и </a:t>
            </a:r>
            <a:r>
              <a:rPr lang="ru-RU" sz="2000" dirty="0" smtClean="0"/>
              <a:t>дополнений</a:t>
            </a:r>
            <a:r>
              <a:rPr lang="en-US" sz="2000" dirty="0" smtClean="0"/>
              <a:t>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– при вводе в эксплуатацию нового оборудования и изменениях технологических процессов, требующих дополнительных знаний по охране труда </a:t>
            </a:r>
            <a:r>
              <a:rPr lang="ru-RU" sz="2000" dirty="0" smtClean="0"/>
              <a:t>работников</a:t>
            </a:r>
            <a:r>
              <a:rPr lang="en-US" sz="2000" dirty="0"/>
              <a:t>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– при назначении или переводе работников на другую работу, если новые обязанности требуют дополнительных знаний по охране </a:t>
            </a:r>
            <a:r>
              <a:rPr lang="ru-RU" sz="2000" dirty="0" smtClean="0"/>
              <a:t>труда</a:t>
            </a:r>
            <a:r>
              <a:rPr lang="en-US" sz="2000" dirty="0" smtClean="0"/>
              <a:t>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– по требованию должностных лиц федеральной инспекции труда, других органов государственного надзора и </a:t>
            </a:r>
            <a:r>
              <a:rPr lang="ru-RU" sz="2000" dirty="0" smtClean="0"/>
              <a:t>контроля</a:t>
            </a:r>
            <a:r>
              <a:rPr lang="en-US" sz="2000" dirty="0" smtClean="0"/>
              <a:t>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– после происшедших аварий и несчастных </a:t>
            </a:r>
            <a:r>
              <a:rPr lang="ru-RU" sz="2000" dirty="0" smtClean="0"/>
              <a:t>случаев</a:t>
            </a:r>
            <a:r>
              <a:rPr lang="en-US" sz="2000" dirty="0" smtClean="0"/>
              <a:t>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– при перерыве в работе в данной должности более одного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охрана тру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90" y="188640"/>
            <a:ext cx="915449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908720"/>
            <a:ext cx="5472608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20468" y="188640"/>
            <a:ext cx="7772400" cy="1470025"/>
          </a:xfrm>
        </p:spPr>
        <p:txBody>
          <a:bodyPr/>
          <a:lstStyle/>
          <a:p>
            <a:r>
              <a:rPr lang="ru-RU" b="1" dirty="0" smtClean="0"/>
              <a:t>Порядок обучения</a:t>
            </a:r>
            <a:endParaRPr lang="ru-RU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136904" cy="4392488"/>
          </a:xfrm>
        </p:spPr>
        <p:txBody>
          <a:bodyPr>
            <a:noAutofit/>
          </a:bodyPr>
          <a:lstStyle/>
          <a:p>
            <a:pPr algn="l"/>
            <a:r>
              <a:rPr lang="ru-RU" sz="2600" dirty="0" smtClean="0">
                <a:solidFill>
                  <a:schemeClr val="tx1"/>
                </a:solidFill>
              </a:rPr>
              <a:t>Порядок обучения распространяются </a:t>
            </a:r>
            <a:r>
              <a:rPr lang="ru-RU" sz="2600" dirty="0">
                <a:solidFill>
                  <a:schemeClr val="tx1"/>
                </a:solidFill>
              </a:rPr>
              <a:t>на всех работников организации, в том числе на руководителя. На предприятии в течение года после поступления на работу обучение по охране труда и проверку знаний требований охраны труда могут не проходить только работники, имеющие квалификацию инженера (специалиста) по безопасности технологических процессов и производств или по охране труда или непрерывный стаж работы в области охраны труда не менее пяти </a:t>
            </a:r>
            <a:r>
              <a:rPr lang="ru-RU" sz="2600" dirty="0" smtClean="0">
                <a:solidFill>
                  <a:schemeClr val="tx1"/>
                </a:solidFill>
              </a:rPr>
              <a:t>лет.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5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5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7480920" cy="597666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Инструктаж по технике безопасности проходит каждый работник, принимаемый на работу, а также переводимый на другую работу. </a:t>
            </a:r>
            <a:r>
              <a:rPr lang="ru-RU" sz="2000" dirty="0">
                <a:solidFill>
                  <a:schemeClr val="tx1"/>
                </a:solidFill>
              </a:rPr>
              <a:t>Проводит вводный инструктаж специалист по охране труда или работник, на которого приказом работодателя (или уполномоченного им лица) возложена эта обязанность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Вне зависимости от того, есть в организации специалист по охране труда или нет, работодатель вправе возложить обязанности, связанные с проведением вводного инструктажа по охране труда, на другого сотрудника. При этом необходимо учитывать, что указанные обязанности можно возложить только на работника, который прошел обучение и проверку знаний требований охраны труда в обучающих организациях.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  Кроме </a:t>
            </a:r>
            <a:r>
              <a:rPr lang="ru-RU" sz="2000" dirty="0">
                <a:solidFill>
                  <a:schemeClr val="tx1"/>
                </a:solidFill>
              </a:rPr>
              <a:t>вводного инструктажа, проводятся и </a:t>
            </a:r>
            <a:r>
              <a:rPr lang="ru-RU" sz="2000" dirty="0" smtClean="0">
                <a:solidFill>
                  <a:schemeClr val="tx1"/>
                </a:solidFill>
              </a:rPr>
              <a:t>другие: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– первичный;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</a:rPr>
              <a:t>повторный;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</a:rPr>
              <a:t>внеплановый;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</a:rPr>
              <a:t>целевой.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106872"/>
            <a:ext cx="8063780" cy="1470025"/>
          </a:xfrm>
        </p:spPr>
        <p:txBody>
          <a:bodyPr>
            <a:normAutofit/>
          </a:bodyPr>
          <a:lstStyle/>
          <a:p>
            <a:r>
              <a:rPr lang="ru-RU" sz="3700" b="1" dirty="0" smtClean="0"/>
              <a:t>Первичный и повторный инструктажи</a:t>
            </a:r>
            <a:endParaRPr lang="ru-RU" sz="37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640960" cy="5400600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По одной программе проводятся первичный и повторный инструктажи, первый из них – до начала самостоятельной работы, а второй – не реже одного раза каждые шесть месяцев (с теми же лицами, с которыми проводился первичный инструктаж, если они продолжают заниматься той же работой). Отраслевыми правилами по охране труда могут быть установлены специальные сроки для прохождения повторного инструктажа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  Порядка </a:t>
            </a:r>
            <a:r>
              <a:rPr lang="ru-RU" sz="2000" dirty="0">
                <a:solidFill>
                  <a:schemeClr val="tx1"/>
                </a:solidFill>
              </a:rPr>
              <a:t>уточнено, что первичный инструктаж проводится, в частности: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</a:rPr>
              <a:t>со всеми вновь принятыми в организацию работниками, включая тех, которые выполняют работу на условиях трудового договора, </a:t>
            </a:r>
            <a:r>
              <a:rPr lang="ru-RU" sz="2000" dirty="0" smtClean="0">
                <a:solidFill>
                  <a:schemeClr val="tx1"/>
                </a:solidFill>
              </a:rPr>
              <a:t>заключённого </a:t>
            </a:r>
            <a:r>
              <a:rPr lang="ru-RU" sz="2000" dirty="0">
                <a:solidFill>
                  <a:schemeClr val="tx1"/>
                </a:solidFill>
              </a:rPr>
              <a:t>на срок до двух месяцев или на период выполнения сезонных работ, в свободное от основной работы </a:t>
            </a:r>
            <a:r>
              <a:rPr lang="ru-RU" sz="2000" dirty="0" smtClean="0">
                <a:solidFill>
                  <a:schemeClr val="tx1"/>
                </a:solidFill>
              </a:rPr>
              <a:t>время, </a:t>
            </a:r>
            <a:r>
              <a:rPr lang="ru-RU" sz="2000" dirty="0">
                <a:solidFill>
                  <a:schemeClr val="tx1"/>
                </a:solidFill>
              </a:rPr>
              <a:t>а также на </a:t>
            </a:r>
            <a:r>
              <a:rPr lang="ru-RU" sz="2000" dirty="0" smtClean="0">
                <a:solidFill>
                  <a:schemeClr val="tx1"/>
                </a:solidFill>
              </a:rPr>
              <a:t>дому </a:t>
            </a:r>
            <a:r>
              <a:rPr lang="ru-RU" sz="2000" dirty="0">
                <a:solidFill>
                  <a:schemeClr val="tx1"/>
                </a:solidFill>
              </a:rPr>
              <a:t>с использованием материалов, инструментов и механизмов, выделяемых работодателем или приобретаемых ими за свой </a:t>
            </a:r>
            <a:r>
              <a:rPr lang="ru-RU" sz="2000" dirty="0" smtClean="0">
                <a:solidFill>
                  <a:schemeClr val="tx1"/>
                </a:solidFill>
              </a:rPr>
              <a:t>сч</a:t>
            </a:r>
            <a:r>
              <a:rPr lang="ru-RU" sz="2000" dirty="0">
                <a:solidFill>
                  <a:schemeClr val="tx1"/>
                </a:solidFill>
              </a:rPr>
              <a:t>ё</a:t>
            </a:r>
            <a:r>
              <a:rPr lang="ru-RU" sz="2000" dirty="0" smtClean="0">
                <a:solidFill>
                  <a:schemeClr val="tx1"/>
                </a:solidFill>
              </a:rPr>
              <a:t>т;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с работниками организации, </a:t>
            </a:r>
            <a:r>
              <a:rPr lang="ru-RU" sz="2000" dirty="0" smtClean="0">
                <a:solidFill>
                  <a:schemeClr val="tx1"/>
                </a:solidFill>
              </a:rPr>
              <a:t>переведёнными </a:t>
            </a:r>
            <a:r>
              <a:rPr lang="ru-RU" sz="2000" dirty="0">
                <a:solidFill>
                  <a:schemeClr val="tx1"/>
                </a:solidFill>
              </a:rPr>
              <a:t>в установленном порядке из другого структурного подразделения, либо работниками, которым поручается выполнение новой для них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332656"/>
            <a:ext cx="5522602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700" b="1" dirty="0" smtClean="0"/>
              <a:t>Внеплановый инструктаж</a:t>
            </a:r>
            <a:endParaRPr lang="ru-RU" sz="37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57298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</a:t>
            </a:r>
            <a:r>
              <a:rPr lang="ru-RU" sz="2000" dirty="0" smtClean="0"/>
              <a:t>неплановый </a:t>
            </a:r>
            <a:r>
              <a:rPr lang="ru-RU" sz="2000" dirty="0"/>
              <a:t>инструктаж может проводиться по любому решению работодателя или уполномоченного им лица. Но обязательно он проводится в следующих случаях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/>
              <a:t>– при введении в действие новых или изменении законодательных и иных нормативных правовых актов, содержащих требования охраны труда, а также инструкций по охране труда;</a:t>
            </a:r>
            <a:br>
              <a:rPr lang="ru-RU" sz="2000" dirty="0"/>
            </a:br>
            <a:r>
              <a:rPr lang="ru-RU" sz="2000" dirty="0"/>
              <a:t>– при изменении технологических процессов, замене или модернизации оборудования, приспособлений, инструмента и других факторов, влияющих на безопасность труда;</a:t>
            </a:r>
            <a:br>
              <a:rPr lang="ru-RU" sz="2000" dirty="0"/>
            </a:br>
            <a:r>
              <a:rPr lang="ru-RU" sz="2000" dirty="0"/>
              <a:t>– при нарушении работниками требований охраны труда, если эти нарушения создали реальную угрозу наступления тяжких последствий (несчастный случай на производстве, авария и т.п.);</a:t>
            </a:r>
            <a:br>
              <a:rPr lang="ru-RU" sz="2000" dirty="0"/>
            </a:br>
            <a:r>
              <a:rPr lang="ru-RU" sz="2000" dirty="0"/>
              <a:t>– по требованию должностных лиц органов государственного надзора и контроля;</a:t>
            </a:r>
            <a:br>
              <a:rPr lang="ru-RU" sz="2000" dirty="0"/>
            </a:br>
            <a:r>
              <a:rPr lang="ru-RU" sz="2000" dirty="0"/>
              <a:t>– при перерывах в работе (для работ с вредными </a:t>
            </a:r>
            <a:r>
              <a:rPr lang="ru-RU" sz="2000" dirty="0" smtClean="0"/>
              <a:t>и </a:t>
            </a:r>
            <a:r>
              <a:rPr lang="ru-RU" sz="2000" dirty="0"/>
              <a:t>опасными условиями – более 30 календарных дней, а для остальных работ – более двух месяцев).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3290" y="332656"/>
            <a:ext cx="4455580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700" b="1" dirty="0" smtClean="0"/>
              <a:t>Целевой инструктаж</a:t>
            </a:r>
            <a:endParaRPr lang="ru-RU" sz="37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0808"/>
            <a:ext cx="80010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Ц</a:t>
            </a:r>
            <a:r>
              <a:rPr lang="ru-RU" sz="2000" dirty="0" smtClean="0"/>
              <a:t>елевой </a:t>
            </a:r>
            <a:r>
              <a:rPr lang="ru-RU" sz="2000" dirty="0"/>
              <a:t>инструктаж проводится при выполнении разовых работ, при ликвидации последствий аварий, стихийных бедствий и работ, на которые оформляются наряд-допуск, разрешение или другие специальные документы, а также при проведении в организации массовых мероприятий. То есть для такого инструктажа необходима отдельная программа его проведения, учитывающая особые индивидуальные обстоятельства, которыми он вызван.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0861" y="476672"/>
            <a:ext cx="4734951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700" b="1" dirty="0" smtClean="0"/>
              <a:t>Обучение работников</a:t>
            </a:r>
            <a:endParaRPr lang="ru-RU" sz="37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060848"/>
            <a:ext cx="79296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Помимо инструктажа, работодатель (или уполномоченное им лицо) должен провести обучение работников рабочих профессий безопасным методам и </a:t>
            </a:r>
            <a:r>
              <a:rPr lang="ru-RU" sz="2000" dirty="0" smtClean="0"/>
              <a:t>приёмам </a:t>
            </a:r>
            <a:r>
              <a:rPr lang="ru-RU" sz="2000" dirty="0"/>
              <a:t>выполнения работ в течение месяца после их поступления на работу или перевода на другую </a:t>
            </a:r>
            <a:r>
              <a:rPr lang="ru-RU" sz="2000" dirty="0" smtClean="0"/>
              <a:t>работу. </a:t>
            </a:r>
            <a:r>
              <a:rPr lang="ru-RU" sz="2000" dirty="0"/>
              <a:t>Если работы имеют </a:t>
            </a:r>
            <a:r>
              <a:rPr lang="ru-RU" sz="2000" dirty="0" smtClean="0"/>
              <a:t>вредные или </a:t>
            </a:r>
            <a:r>
              <a:rPr lang="ru-RU" sz="2000" dirty="0"/>
              <a:t>опасные условия труда, то сотрудник проходит стажировку на рабочем месте и </a:t>
            </a:r>
            <a:r>
              <a:rPr lang="ru-RU" sz="2000" dirty="0" smtClean="0"/>
              <a:t>сдаёт </a:t>
            </a:r>
            <a:r>
              <a:rPr lang="ru-RU" sz="2000" dirty="0"/>
              <a:t>экзамены, а потом периодически проходит повторное обучение и проверку знаний.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Кроме того, работодатель должен организовать для рабочих обучение по оказанию первой помощи пострадавшим: в течение месяца после </a:t>
            </a:r>
            <a:r>
              <a:rPr lang="ru-RU" sz="2000" dirty="0" smtClean="0"/>
              <a:t>приёма </a:t>
            </a:r>
            <a:r>
              <a:rPr lang="ru-RU" sz="2000" dirty="0"/>
              <a:t>на работу, далее – не реже одного раза в </a:t>
            </a:r>
            <a:r>
              <a:rPr lang="ru-RU" sz="2000" dirty="0" smtClean="0"/>
              <a:t>год.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560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Порядок обучения</vt:lpstr>
      <vt:lpstr>Презентация PowerPoint</vt:lpstr>
      <vt:lpstr>Презентация PowerPoint</vt:lpstr>
      <vt:lpstr>Первичный и повторный инструктажи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USER-PK</dc:creator>
  <cp:lastModifiedBy>Дмитрий Мочалов</cp:lastModifiedBy>
  <cp:revision>20</cp:revision>
  <dcterms:created xsi:type="dcterms:W3CDTF">2019-11-17T10:31:13Z</dcterms:created>
  <dcterms:modified xsi:type="dcterms:W3CDTF">2020-04-16T20:20:57Z</dcterms:modified>
</cp:coreProperties>
</file>